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_rels/notesSlide9.xml.rels" ContentType="application/vnd.openxmlformats-package.relationships+xml"/>
  <Override PartName="/ppt/notesSlides/_rels/notesSlide13.xml.rels" ContentType="application/vnd.openxmlformats-package.relationships+xml"/>
  <Override PartName="/ppt/notesSlides/_rels/notesSlide6.xml.rels" ContentType="application/vnd.openxmlformats-package.relationships+xml"/>
  <Override PartName="/ppt/notesSlides/_rels/notesSlide14.xml.rels" ContentType="application/vnd.openxmlformats-package.relationships+xml"/>
  <Override PartName="/ppt/notesSlides/_rels/notesSlide7.xml.rels" ContentType="application/vnd.openxmlformats-package.relationships+xml"/>
  <Override PartName="/ppt/notesSlides/_rels/notesSlide8.xml.rels" ContentType="application/vnd.openxmlformats-package.relationships+xml"/>
  <Override PartName="/ppt/notesSlides/_rels/notesSlide2.xml.rels" ContentType="application/vnd.openxmlformats-package.relationships+xml"/>
  <Override PartName="/ppt/notesSlides/_rels/notesSlide12.xml.rels" ContentType="application/vnd.openxmlformats-package.relationships+xml"/>
  <Override PartName="/ppt/notesSlides/_rels/notesSlide5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4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3.xml.rels" ContentType="application/vnd.openxmlformats-package.relationships+xml"/>
  <Override PartName="/ppt/notesSlides/notesSlide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.xml" ContentType="application/vnd.openxmlformats-officedocument.presentationml.notesSlide+xml"/>
  <Override PartName="/ppt/_rels/presentation.xml.rels" ContentType="application/vnd.openxmlformats-package.relationships+xml"/>
  <Override PartName="/ppt/media/image9.png" ContentType="image/png"/>
  <Override PartName="/ppt/media/image13.png" ContentType="image/png"/>
  <Override PartName="/ppt/media/image8.png" ContentType="image/png"/>
  <Override PartName="/ppt/media/image12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10.png" ContentType="image/png"/>
  <Override PartName="/ppt/media/image6.png" ContentType="image/png"/>
  <Override PartName="/ppt/media/image11.png" ContentType="image/png"/>
  <Override PartName="/ppt/media/image7.png" ContentType="image/png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_rels/slideLayout2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20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2.xml" ContentType="application/vnd.openxmlformats-officedocument.presentationml.slideLayout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1.xml.rels" ContentType="application/vnd.openxmlformats-package.relationships+xml"/>
  <Override PartName="/ppt/slides/_rels/slide1.xml.rels" ContentType="application/vnd.openxmlformats-package.relationships+xml"/>
  <Override PartName="/ppt/slides/_rels/slide4.xml.rels" ContentType="application/vnd.openxmlformats-package.relationships+xml"/>
  <Override PartName="/ppt/slides/_rels/slide2.xml.rels" ContentType="application/vnd.openxmlformats-package.relationships+xml"/>
  <Override PartName="/ppt/slides/_rels/slide5.xml.rels" ContentType="application/vnd.openxmlformats-package.relationships+xml"/>
  <Override PartName="/ppt/slides/_rels/slide3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10.xml.rels" ContentType="application/vnd.openxmlformats-package.relationships+xml"/>
  <Override PartName="/ppt/slides/_rels/slide9.xml.rels" ContentType="application/vnd.openxmlformats-package.relationships+xml"/>
  <Override PartName="/ppt/slides/_rels/slide8.xml.rels" ContentType="application/vnd.openxmlformats-package.relationships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  <Override PartName="/ppt/slides/slide8.xml" ContentType="application/vnd.openxmlformats-officedocument.presentationml.slide+xml"/>
  <Override PartName="/ppt/slides/slide11.xml" ContentType="application/vnd.openxmlformats-officedocument.presentationml.slide+xml"/>
  <Override PartName="/ppt/slides/slide9.xml" ContentType="application/vnd.openxmlformats-officedocument.presentationml.slide+xml"/>
  <Override PartName="/ppt/slides/slide12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</p:sldIdLst>
  <p:sldSz cx="9144000" cy="68580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3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move the slide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US" sz="1400" spc="-1" strike="noStrike">
                <a:latin typeface="Times New Roman"/>
              </a:rPr>
              <a:t>&lt;header&gt;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91" name="PlaceHolder 5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92" name="PlaceHolder 6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 algn="r"/>
            <a:fld id="{F246E5BF-2A42-4FB4-A640-D03138E64C76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0200" cy="3427200"/>
          </a:xfrm>
          <a:prstGeom prst="rect">
            <a:avLst/>
          </a:prstGeom>
        </p:spPr>
      </p:sp>
      <p:sp>
        <p:nvSpPr>
          <p:cNvPr id="15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600" cy="41130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216000" indent="-214920">
              <a:lnSpc>
                <a:spcPct val="100000"/>
              </a:lnSpc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 </a:t>
            </a:r>
            <a:r>
              <a:rPr b="0" lang="en-US" sz="1400" spc="-1" strike="noStrike">
                <a:latin typeface="Nimbus Roman"/>
              </a:rPr>
              <a:t>Quality is considered to be the correspondence between a machine's output and that of a human: "the closer a machine translation is to a professional human translation, the better it is - this is the central idea behind BLEU</a:t>
            </a:r>
            <a:endParaRPr b="0" lang="en-US" sz="14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  <a:tabLst>
                <a:tab algn="l" pos="0"/>
              </a:tabLst>
            </a:pPr>
            <a:r>
              <a:rPr b="0" lang="en-US" sz="1400" spc="-1" strike="noStrike">
                <a:latin typeface="Nimbus Roman"/>
              </a:rPr>
              <a:t>BLEU was one of the first metrics to claim a high correlation with human judgements of quality, and remains one of the most popular automated and inexpensive metrics.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58" name="CustomShape 3"/>
          <p:cNvSpPr/>
          <p:nvPr/>
        </p:nvSpPr>
        <p:spPr>
          <a:xfrm>
            <a:off x="3884760" y="8685360"/>
            <a:ext cx="297000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F3A2CE46-6697-4DF9-A869-CDCF5BBE3369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0200" cy="3427200"/>
          </a:xfrm>
          <a:prstGeom prst="rect">
            <a:avLst/>
          </a:prstGeom>
        </p:spPr>
      </p:sp>
      <p:sp>
        <p:nvSpPr>
          <p:cNvPr id="160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600" cy="41130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216000" indent="-214920">
              <a:lnSpc>
                <a:spcPct val="100000"/>
              </a:lnSpc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 </a:t>
            </a:r>
            <a:r>
              <a:rPr b="0" lang="en-US" sz="1400" spc="-1" strike="noStrike">
                <a:latin typeface="Nimbus Roman"/>
              </a:rPr>
              <a:t>Quality is considered to be the correspondence between a machine's output and that of a human: "the closer a machine translation is to a professional human translation, the better it is - this is the central idea behind BLEU</a:t>
            </a:r>
            <a:endParaRPr b="0" lang="en-US" sz="14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  <a:tabLst>
                <a:tab algn="l" pos="0"/>
              </a:tabLst>
            </a:pPr>
            <a:r>
              <a:rPr b="0" lang="en-US" sz="1400" spc="-1" strike="noStrike">
                <a:latin typeface="Nimbus Roman"/>
              </a:rPr>
              <a:t>BLEU was one of the first metrics to claim a high correlation with human judgements of quality, and remains one of the most popular automated and inexpensive metrics.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61" name="CustomShape 3"/>
          <p:cNvSpPr/>
          <p:nvPr/>
        </p:nvSpPr>
        <p:spPr>
          <a:xfrm>
            <a:off x="3884760" y="8685360"/>
            <a:ext cx="297000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05B1FFBF-6878-4AF3-8A41-848F2996E4CF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0200" cy="3427200"/>
          </a:xfrm>
          <a:prstGeom prst="rect">
            <a:avLst/>
          </a:prstGeom>
        </p:spPr>
      </p:sp>
      <p:sp>
        <p:nvSpPr>
          <p:cNvPr id="163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600" cy="41130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216000" indent="-214920">
              <a:lnSpc>
                <a:spcPct val="100000"/>
              </a:lnSpc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 </a:t>
            </a:r>
            <a:r>
              <a:rPr b="0" lang="en-US" sz="1400" spc="-1" strike="noStrike">
                <a:latin typeface="Nimbus Roman"/>
              </a:rPr>
              <a:t>Quality is considered to be the correspondence between a machine's output and that of a human: "the closer a machine translation is to a professional human translation, the better it is - this is the central idea behind BLEU</a:t>
            </a:r>
            <a:endParaRPr b="0" lang="en-US" sz="14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  <a:tabLst>
                <a:tab algn="l" pos="0"/>
              </a:tabLst>
            </a:pPr>
            <a:r>
              <a:rPr b="0" lang="en-US" sz="1400" spc="-1" strike="noStrike">
                <a:latin typeface="Nimbus Roman"/>
              </a:rPr>
              <a:t>BLEU was one of the first metrics to claim a high correlation with human judgements of quality, and remains one of the most popular automated and inexpensive metrics.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64" name="CustomShape 3"/>
          <p:cNvSpPr/>
          <p:nvPr/>
        </p:nvSpPr>
        <p:spPr>
          <a:xfrm>
            <a:off x="3884760" y="8685360"/>
            <a:ext cx="297000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A580061B-2266-4CA9-8188-D1C3D51D1E01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0200" cy="3427200"/>
          </a:xfrm>
          <a:prstGeom prst="rect">
            <a:avLst/>
          </a:prstGeom>
        </p:spPr>
      </p:sp>
      <p:sp>
        <p:nvSpPr>
          <p:cNvPr id="166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600" cy="41130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216000" indent="-214920">
              <a:lnSpc>
                <a:spcPct val="100000"/>
              </a:lnSpc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 </a:t>
            </a:r>
            <a:r>
              <a:rPr b="0" lang="en-US" sz="1400" spc="-1" strike="noStrike">
                <a:latin typeface="Nimbus Roman"/>
              </a:rPr>
              <a:t>Quality is considered to be the correspondence between a machine's output and that of a human: "the closer a machine translation is to a professional human translation, the better it is - this is the central idea behind BLEU</a:t>
            </a:r>
            <a:endParaRPr b="0" lang="en-US" sz="14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  <a:tabLst>
                <a:tab algn="l" pos="0"/>
              </a:tabLst>
            </a:pPr>
            <a:r>
              <a:rPr b="0" lang="en-US" sz="1400" spc="-1" strike="noStrike">
                <a:latin typeface="Nimbus Roman"/>
              </a:rPr>
              <a:t>BLEU was one of the first metrics to claim a high correlation with human judgements of quality, and remains one of the most popular automated and inexpensive metrics.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67" name="CustomShape 3"/>
          <p:cNvSpPr/>
          <p:nvPr/>
        </p:nvSpPr>
        <p:spPr>
          <a:xfrm>
            <a:off x="3884760" y="8685360"/>
            <a:ext cx="297000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62E942FB-4411-4A7A-A02C-181D3F4D40CA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0200" cy="3427200"/>
          </a:xfrm>
          <a:prstGeom prst="rect">
            <a:avLst/>
          </a:prstGeom>
        </p:spPr>
      </p:sp>
      <p:sp>
        <p:nvSpPr>
          <p:cNvPr id="169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600" cy="41130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216000" indent="-214920">
              <a:lnSpc>
                <a:spcPct val="100000"/>
              </a:lnSpc>
              <a:tabLst>
                <a:tab algn="l" pos="0"/>
              </a:tabLst>
            </a:pPr>
            <a:r>
              <a:rPr b="0" lang="en-US" sz="1800" spc="-1" strike="noStrike">
                <a:latin typeface="Arial"/>
              </a:rPr>
              <a:t> </a:t>
            </a:r>
            <a:r>
              <a:rPr b="0" lang="en-US" sz="1400" spc="-1" strike="noStrike">
                <a:latin typeface="Nimbus Roman"/>
              </a:rPr>
              <a:t>Quality is considered to be the correspondence between a machine's output and that of a human: "the closer a machine translation is to a professional human translation, the better it is - this is the central idea behind BLEU</a:t>
            </a:r>
            <a:endParaRPr b="0" lang="en-US" sz="14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  <a:tabLst>
                <a:tab algn="l" pos="0"/>
              </a:tabLst>
            </a:pPr>
            <a:r>
              <a:rPr b="0" lang="en-US" sz="1400" spc="-1" strike="noStrike">
                <a:latin typeface="Nimbus Roman"/>
              </a:rPr>
              <a:t>BLEU was one of the first metrics to claim a high correlation with human judgements of quality, and remains one of the most popular automated and inexpensive metrics.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70" name="CustomShape 3"/>
          <p:cNvSpPr/>
          <p:nvPr/>
        </p:nvSpPr>
        <p:spPr>
          <a:xfrm>
            <a:off x="3884760" y="8685360"/>
            <a:ext cx="297000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EFF05979-27FF-47F0-959C-2DD106700F51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0200" cy="3427200"/>
          </a:xfrm>
          <a:prstGeom prst="rect">
            <a:avLst/>
          </a:prstGeom>
        </p:spPr>
      </p:sp>
      <p:sp>
        <p:nvSpPr>
          <p:cNvPr id="133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600" cy="41130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216000" indent="-214920">
              <a:lnSpc>
                <a:spcPct val="100000"/>
              </a:lnSpc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 </a:t>
            </a:r>
            <a:r>
              <a:rPr b="0" lang="en-US" sz="1400" spc="-1" strike="noStrike">
                <a:latin typeface="Nimbus Roman"/>
              </a:rPr>
              <a:t>Quality is considered to be the correspondence between a machine's output and that of a human: "the closer a machine translation is to a professional human translation, the better it is - this is the central idea behind BLEU</a:t>
            </a:r>
            <a:endParaRPr b="0" lang="en-US" sz="14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  <a:tabLst>
                <a:tab algn="l" pos="0"/>
              </a:tabLst>
            </a:pPr>
            <a:r>
              <a:rPr b="0" lang="en-US" sz="1400" spc="-1" strike="noStrike">
                <a:latin typeface="Nimbus Roman"/>
              </a:rPr>
              <a:t>BLEU was one of the first metrics to claim a high correlation with human judgements of quality, and remains one of the most popular automated and inexpensive metrics.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34" name="CustomShape 3"/>
          <p:cNvSpPr/>
          <p:nvPr/>
        </p:nvSpPr>
        <p:spPr>
          <a:xfrm>
            <a:off x="3884760" y="8685360"/>
            <a:ext cx="297000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48C7CB03-3BF8-461C-8B53-7E83C0C68944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0200" cy="3427200"/>
          </a:xfrm>
          <a:prstGeom prst="rect">
            <a:avLst/>
          </a:prstGeom>
        </p:spPr>
      </p:sp>
      <p:sp>
        <p:nvSpPr>
          <p:cNvPr id="136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600" cy="41130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216000" indent="-214920">
              <a:lnSpc>
                <a:spcPct val="100000"/>
              </a:lnSpc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 </a:t>
            </a:r>
            <a:r>
              <a:rPr b="0" lang="en-US" sz="1400" spc="-1" strike="noStrike">
                <a:latin typeface="Nimbus Roman"/>
              </a:rPr>
              <a:t>Quality is considered to be the correspondence between a machine's output and that of a human: "the closer a machine translation is to a professional human translation, the better it is - this is the central idea behind BLEU</a:t>
            </a:r>
            <a:endParaRPr b="0" lang="en-US" sz="14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  <a:tabLst>
                <a:tab algn="l" pos="0"/>
              </a:tabLst>
            </a:pPr>
            <a:r>
              <a:rPr b="0" lang="en-US" sz="1400" spc="-1" strike="noStrike">
                <a:latin typeface="Nimbus Roman"/>
              </a:rPr>
              <a:t>BLEU was one of the first metrics to claim a high correlation with human judgements of quality, and remains one of the most popular automated and inexpensive metrics.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37" name="CustomShape 3"/>
          <p:cNvSpPr/>
          <p:nvPr/>
        </p:nvSpPr>
        <p:spPr>
          <a:xfrm>
            <a:off x="3884760" y="8685360"/>
            <a:ext cx="297000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F0935593-C068-443D-9D7D-CC3468C9F12C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0200" cy="3427200"/>
          </a:xfrm>
          <a:prstGeom prst="rect">
            <a:avLst/>
          </a:prstGeom>
        </p:spPr>
      </p:sp>
      <p:sp>
        <p:nvSpPr>
          <p:cNvPr id="139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600" cy="41130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216000" indent="-214920">
              <a:lnSpc>
                <a:spcPct val="100000"/>
              </a:lnSpc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 </a:t>
            </a:r>
            <a:r>
              <a:rPr b="0" lang="en-US" sz="1400" spc="-1" strike="noStrike">
                <a:latin typeface="Nimbus Roman"/>
              </a:rPr>
              <a:t>Quality is considered to be the correspondence between a machine's output and that of a human: "the closer a machine translation is to a professional human translation, the better it is - this is the central idea behind BLEU</a:t>
            </a:r>
            <a:endParaRPr b="0" lang="en-US" sz="14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  <a:tabLst>
                <a:tab algn="l" pos="0"/>
              </a:tabLst>
            </a:pPr>
            <a:r>
              <a:rPr b="0" lang="en-US" sz="1400" spc="-1" strike="noStrike">
                <a:latin typeface="Nimbus Roman"/>
              </a:rPr>
              <a:t>BLEU was one of the first metrics to claim a high correlation with human judgements of quality, and remains one of the most popular automated and inexpensive metrics.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40" name="CustomShape 3"/>
          <p:cNvSpPr/>
          <p:nvPr/>
        </p:nvSpPr>
        <p:spPr>
          <a:xfrm>
            <a:off x="3884760" y="8685360"/>
            <a:ext cx="297000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744E1E31-37C0-4B55-8099-2619C097CE9E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0200" cy="3427200"/>
          </a:xfrm>
          <a:prstGeom prst="rect">
            <a:avLst/>
          </a:prstGeom>
        </p:spPr>
      </p:sp>
      <p:sp>
        <p:nvSpPr>
          <p:cNvPr id="142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600" cy="41130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216000" indent="-214920">
              <a:lnSpc>
                <a:spcPct val="100000"/>
              </a:lnSpc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 </a:t>
            </a:r>
            <a:r>
              <a:rPr b="0" lang="en-US" sz="1400" spc="-1" strike="noStrike">
                <a:latin typeface="Nimbus Roman"/>
              </a:rPr>
              <a:t>Quality is considered to be the correspondence between a machine's output and that of a human: "the closer a machine translation is to a professional human translation, the better it is - this is the central idea behind BLEU</a:t>
            </a:r>
            <a:endParaRPr b="0" lang="en-US" sz="14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  <a:tabLst>
                <a:tab algn="l" pos="0"/>
              </a:tabLst>
            </a:pPr>
            <a:r>
              <a:rPr b="0" lang="en-US" sz="1400" spc="-1" strike="noStrike">
                <a:latin typeface="Nimbus Roman"/>
              </a:rPr>
              <a:t>BLEU was one of the first metrics to claim a high correlation with human judgements of quality, and remains one of the most popular automated and inexpensive metrics.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43" name="CustomShape 3"/>
          <p:cNvSpPr/>
          <p:nvPr/>
        </p:nvSpPr>
        <p:spPr>
          <a:xfrm>
            <a:off x="3884760" y="8685360"/>
            <a:ext cx="297000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9C522D9E-81EA-4851-81CF-62260D37517F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0200" cy="3427200"/>
          </a:xfrm>
          <a:prstGeom prst="rect">
            <a:avLst/>
          </a:prstGeom>
        </p:spPr>
      </p:sp>
      <p:sp>
        <p:nvSpPr>
          <p:cNvPr id="145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600" cy="41130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216000" indent="-214920">
              <a:lnSpc>
                <a:spcPct val="100000"/>
              </a:lnSpc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 </a:t>
            </a:r>
            <a:r>
              <a:rPr b="0" lang="en-US" sz="1400" spc="-1" strike="noStrike">
                <a:latin typeface="Nimbus Roman"/>
              </a:rPr>
              <a:t>Quality is considered to be the correspondence between a machine's output and that of a human: "the closer a machine translation is to a professional human translation, the better it is - this is the central idea behind BLEU</a:t>
            </a:r>
            <a:endParaRPr b="0" lang="en-US" sz="14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  <a:tabLst>
                <a:tab algn="l" pos="0"/>
              </a:tabLst>
            </a:pPr>
            <a:r>
              <a:rPr b="0" lang="en-US" sz="1400" spc="-1" strike="noStrike">
                <a:latin typeface="Nimbus Roman"/>
              </a:rPr>
              <a:t>BLEU was one of the first metrics to claim a high correlation with human judgements of quality, and remains one of the most popular automated and inexpensive metrics.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46" name="CustomShape 3"/>
          <p:cNvSpPr/>
          <p:nvPr/>
        </p:nvSpPr>
        <p:spPr>
          <a:xfrm>
            <a:off x="3884760" y="8685360"/>
            <a:ext cx="297000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768AB503-62C1-4071-8FFB-43D890905799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0200" cy="3427200"/>
          </a:xfrm>
          <a:prstGeom prst="rect">
            <a:avLst/>
          </a:prstGeom>
        </p:spPr>
      </p:sp>
      <p:sp>
        <p:nvSpPr>
          <p:cNvPr id="148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600" cy="41130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216000" indent="-214920">
              <a:lnSpc>
                <a:spcPct val="100000"/>
              </a:lnSpc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 </a:t>
            </a:r>
            <a:r>
              <a:rPr b="0" lang="en-US" sz="1400" spc="-1" strike="noStrike">
                <a:latin typeface="Nimbus Roman"/>
              </a:rPr>
              <a:t>Quality is considered to be the correspondence between a machine's output and that of a human: "the closer a machine translation is to a professional human translation, the better it is - this is the central idea behind BLEU</a:t>
            </a:r>
            <a:endParaRPr b="0" lang="en-US" sz="14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  <a:tabLst>
                <a:tab algn="l" pos="0"/>
              </a:tabLst>
            </a:pPr>
            <a:r>
              <a:rPr b="0" lang="en-US" sz="1400" spc="-1" strike="noStrike">
                <a:latin typeface="Nimbus Roman"/>
              </a:rPr>
              <a:t>BLEU was one of the first metrics to claim a high correlation with human judgements of quality, and remains one of the most popular automated and inexpensive metrics.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49" name="CustomShape 3"/>
          <p:cNvSpPr/>
          <p:nvPr/>
        </p:nvSpPr>
        <p:spPr>
          <a:xfrm>
            <a:off x="3884760" y="8685360"/>
            <a:ext cx="297000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F05E2EAA-FAC8-41EF-A1A9-E33418EEFB8E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0200" cy="3427200"/>
          </a:xfrm>
          <a:prstGeom prst="rect">
            <a:avLst/>
          </a:prstGeom>
        </p:spPr>
      </p:sp>
      <p:sp>
        <p:nvSpPr>
          <p:cNvPr id="151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600" cy="41130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216000" indent="-214920">
              <a:lnSpc>
                <a:spcPct val="100000"/>
              </a:lnSpc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 </a:t>
            </a:r>
            <a:r>
              <a:rPr b="0" lang="en-US" sz="1400" spc="-1" strike="noStrike">
                <a:latin typeface="Nimbus Roman"/>
              </a:rPr>
              <a:t>Quality is considered to be the correspondence between a machine's output and that of a human: "the closer a machine translation is to a professional human translation, the better it is - this is the central idea behind BLEU</a:t>
            </a:r>
            <a:endParaRPr b="0" lang="en-US" sz="14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  <a:tabLst>
                <a:tab algn="l" pos="0"/>
              </a:tabLst>
            </a:pPr>
            <a:r>
              <a:rPr b="0" lang="en-US" sz="1400" spc="-1" strike="noStrike">
                <a:latin typeface="Nimbus Roman"/>
              </a:rPr>
              <a:t>BLEU was one of the first metrics to claim a high correlation with human judgements of quality, and remains one of the most popular automated and inexpensive metrics.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52" name="CustomShape 3"/>
          <p:cNvSpPr/>
          <p:nvPr/>
        </p:nvSpPr>
        <p:spPr>
          <a:xfrm>
            <a:off x="3884760" y="8685360"/>
            <a:ext cx="297000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AE90DAD2-3E09-40D6-93D5-B12DB43AF362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0200" cy="3427200"/>
          </a:xfrm>
          <a:prstGeom prst="rect">
            <a:avLst/>
          </a:prstGeom>
        </p:spPr>
      </p:sp>
      <p:sp>
        <p:nvSpPr>
          <p:cNvPr id="154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600" cy="41130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216000" indent="-214920">
              <a:lnSpc>
                <a:spcPct val="100000"/>
              </a:lnSpc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 </a:t>
            </a:r>
            <a:r>
              <a:rPr b="0" lang="en-US" sz="1400" spc="-1" strike="noStrike">
                <a:latin typeface="Nimbus Roman"/>
              </a:rPr>
              <a:t>Quality is considered to be the correspondence between a machine's output and that of a human: "the closer a machine translation is to a professional human translation, the better it is - this is the central idea behind BLEU</a:t>
            </a:r>
            <a:endParaRPr b="0" lang="en-US" sz="14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  <a:tabLst>
                <a:tab algn="l" pos="0"/>
              </a:tabLst>
            </a:pPr>
            <a:r>
              <a:rPr b="0" lang="en-US" sz="1400" spc="-1" strike="noStrike">
                <a:latin typeface="Nimbus Roman"/>
              </a:rPr>
              <a:t>BLEU was one of the first metrics to claim a high correlation with human judgements of quality, and remains one of the most popular automated and inexpensive metrics.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55" name="CustomShape 3"/>
          <p:cNvSpPr/>
          <p:nvPr/>
        </p:nvSpPr>
        <p:spPr>
          <a:xfrm>
            <a:off x="3884760" y="8685360"/>
            <a:ext cx="297000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225D4DB2-3456-4FC6-AB13-3711ECAD68B3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1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2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3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2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3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4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5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6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slideLayout" Target="../slideLayouts/slideLayout1.xml"/><Relationship Id="rId6" Type="http://schemas.openxmlformats.org/officeDocument/2006/relationships/slideLayout" Target="../slideLayouts/slideLayout2.xml"/><Relationship Id="rId7" Type="http://schemas.openxmlformats.org/officeDocument/2006/relationships/slideLayout" Target="../slideLayouts/slideLayout3.xml"/><Relationship Id="rId8" Type="http://schemas.openxmlformats.org/officeDocument/2006/relationships/slideLayout" Target="../slideLayouts/slideLayout4.xml"/><Relationship Id="rId9" Type="http://schemas.openxmlformats.org/officeDocument/2006/relationships/slideLayout" Target="../slideLayouts/slideLayout5.xml"/><Relationship Id="rId10" Type="http://schemas.openxmlformats.org/officeDocument/2006/relationships/slideLayout" Target="../slideLayouts/slideLayout6.xml"/><Relationship Id="rId11" Type="http://schemas.openxmlformats.org/officeDocument/2006/relationships/slideLayout" Target="../slideLayouts/slideLayout7.xml"/><Relationship Id="rId12" Type="http://schemas.openxmlformats.org/officeDocument/2006/relationships/slideLayout" Target="../slideLayouts/slideLayout8.xml"/><Relationship Id="rId13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0.xml"/><Relationship Id="rId15" Type="http://schemas.openxmlformats.org/officeDocument/2006/relationships/slideLayout" Target="../slideLayouts/slideLayout11.xml"/><Relationship Id="rId16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5.xml"/><Relationship Id="rId8" Type="http://schemas.openxmlformats.org/officeDocument/2006/relationships/slideLayout" Target="../slideLayouts/slideLayout16.xml"/><Relationship Id="rId9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23.xml"/><Relationship Id="rId16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0" y="6453360"/>
            <a:ext cx="9142200" cy="214200"/>
          </a:xfrm>
          <a:prstGeom prst="rect">
            <a:avLst/>
          </a:prstGeom>
          <a:solidFill>
            <a:srgbClr val="c00000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" name="CustomShape 2"/>
          <p:cNvSpPr/>
          <p:nvPr/>
        </p:nvSpPr>
        <p:spPr>
          <a:xfrm>
            <a:off x="0" y="260640"/>
            <a:ext cx="9142200" cy="214200"/>
          </a:xfrm>
          <a:prstGeom prst="rect">
            <a:avLst/>
          </a:prstGeom>
          <a:solidFill>
            <a:srgbClr val="262626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" name="그림 9" descr=""/>
          <p:cNvPicPr/>
          <p:nvPr/>
        </p:nvPicPr>
        <p:blipFill>
          <a:blip r:embed="rId2"/>
          <a:stretch/>
        </p:blipFill>
        <p:spPr>
          <a:xfrm>
            <a:off x="8568000" y="6257520"/>
            <a:ext cx="574200" cy="560880"/>
          </a:xfrm>
          <a:prstGeom prst="rect">
            <a:avLst/>
          </a:prstGeom>
          <a:ln>
            <a:noFill/>
          </a:ln>
        </p:spPr>
      </p:pic>
      <p:pic>
        <p:nvPicPr>
          <p:cNvPr id="3" name="Picture 2" descr=""/>
          <p:cNvPicPr/>
          <p:nvPr/>
        </p:nvPicPr>
        <p:blipFill>
          <a:blip r:embed="rId3"/>
          <a:stretch/>
        </p:blipFill>
        <p:spPr>
          <a:xfrm>
            <a:off x="37800" y="167400"/>
            <a:ext cx="1724040" cy="307440"/>
          </a:xfrm>
          <a:prstGeom prst="rect">
            <a:avLst/>
          </a:prstGeom>
          <a:ln>
            <a:noFill/>
          </a:ln>
        </p:spPr>
      </p:pic>
      <p:pic>
        <p:nvPicPr>
          <p:cNvPr id="4" name="그림 5" descr=""/>
          <p:cNvPicPr/>
          <p:nvPr/>
        </p:nvPicPr>
        <p:blipFill>
          <a:blip r:embed="rId4"/>
          <a:stretch/>
        </p:blipFill>
        <p:spPr>
          <a:xfrm>
            <a:off x="1690200" y="28800"/>
            <a:ext cx="864000" cy="796680"/>
          </a:xfrm>
          <a:prstGeom prst="rect">
            <a:avLst/>
          </a:prstGeom>
          <a:ln>
            <a:noFill/>
          </a:ln>
        </p:spPr>
      </p:pic>
      <p:sp>
        <p:nvSpPr>
          <p:cNvPr id="5" name="PlaceHolder 3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6" name="PlaceHolder 4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5"/>
    <p:sldLayoutId id="2147483650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  <p:sldLayoutId id="2147483660" r:id="rId16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CustomShape 1"/>
          <p:cNvSpPr/>
          <p:nvPr/>
        </p:nvSpPr>
        <p:spPr>
          <a:xfrm>
            <a:off x="0" y="6453360"/>
            <a:ext cx="9142200" cy="214200"/>
          </a:xfrm>
          <a:prstGeom prst="rect">
            <a:avLst/>
          </a:prstGeom>
          <a:solidFill>
            <a:srgbClr val="c00000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4" name="CustomShape 2"/>
          <p:cNvSpPr/>
          <p:nvPr/>
        </p:nvSpPr>
        <p:spPr>
          <a:xfrm>
            <a:off x="0" y="260640"/>
            <a:ext cx="9142200" cy="214200"/>
          </a:xfrm>
          <a:prstGeom prst="rect">
            <a:avLst/>
          </a:prstGeom>
          <a:solidFill>
            <a:srgbClr val="262626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5" name="CustomShape 3"/>
          <p:cNvSpPr/>
          <p:nvPr/>
        </p:nvSpPr>
        <p:spPr>
          <a:xfrm>
            <a:off x="457200" y="6376320"/>
            <a:ext cx="2131920" cy="36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fld id="{88E6447F-06D3-406F-B27D-17E776730BA2}" type="datetime">
              <a:rPr b="0" lang="en-US" sz="1200" spc="-1" strike="noStrike">
                <a:solidFill>
                  <a:srgbClr val="ffffff"/>
                </a:solidFill>
                <a:latin typeface="맑은 고딕"/>
                <a:ea typeface="DejaVu Sans"/>
              </a:rPr>
              <a:t>9/3/21</a:t>
            </a:fld>
            <a:endParaRPr b="0" lang="en-US" sz="1200" spc="-1" strike="noStrike">
              <a:latin typeface="Arial"/>
            </a:endParaRPr>
          </a:p>
        </p:txBody>
      </p:sp>
      <p:pic>
        <p:nvPicPr>
          <p:cNvPr id="46" name="그림 16" descr=""/>
          <p:cNvPicPr/>
          <p:nvPr/>
        </p:nvPicPr>
        <p:blipFill>
          <a:blip r:embed="rId2"/>
          <a:stretch/>
        </p:blipFill>
        <p:spPr>
          <a:xfrm>
            <a:off x="8568000" y="6257520"/>
            <a:ext cx="574200" cy="560880"/>
          </a:xfrm>
          <a:prstGeom prst="rect">
            <a:avLst/>
          </a:prstGeom>
          <a:ln>
            <a:noFill/>
          </a:ln>
        </p:spPr>
      </p:pic>
      <p:pic>
        <p:nvPicPr>
          <p:cNvPr id="47" name="Picture 2" descr=""/>
          <p:cNvPicPr/>
          <p:nvPr/>
        </p:nvPicPr>
        <p:blipFill>
          <a:blip r:embed="rId3"/>
          <a:stretch/>
        </p:blipFill>
        <p:spPr>
          <a:xfrm>
            <a:off x="37800" y="167400"/>
            <a:ext cx="1724040" cy="307440"/>
          </a:xfrm>
          <a:prstGeom prst="rect">
            <a:avLst/>
          </a:prstGeom>
          <a:ln>
            <a:noFill/>
          </a:ln>
        </p:spPr>
      </p:pic>
      <p:pic>
        <p:nvPicPr>
          <p:cNvPr id="48" name="그림 14" descr=""/>
          <p:cNvPicPr/>
          <p:nvPr/>
        </p:nvPicPr>
        <p:blipFill>
          <a:blip r:embed="rId4"/>
          <a:stretch/>
        </p:blipFill>
        <p:spPr>
          <a:xfrm>
            <a:off x="1690200" y="28800"/>
            <a:ext cx="864000" cy="796680"/>
          </a:xfrm>
          <a:prstGeom prst="rect">
            <a:avLst/>
          </a:prstGeom>
          <a:ln>
            <a:noFill/>
          </a:ln>
        </p:spPr>
      </p:pic>
      <p:sp>
        <p:nvSpPr>
          <p:cNvPr id="49" name="PlaceHolder 4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50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CustomShape 1"/>
          <p:cNvSpPr/>
          <p:nvPr/>
        </p:nvSpPr>
        <p:spPr>
          <a:xfrm>
            <a:off x="685800" y="2130480"/>
            <a:ext cx="7770600" cy="1468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Nimbus Roman"/>
                <a:ea typeface="맑은 고딕"/>
              </a:rPr>
              <a:t>Salency map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94" name="CustomShape 2"/>
          <p:cNvSpPr/>
          <p:nvPr/>
        </p:nvSpPr>
        <p:spPr>
          <a:xfrm>
            <a:off x="3924000" y="3861000"/>
            <a:ext cx="4206600" cy="1197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algn="ctr">
              <a:lnSpc>
                <a:spcPct val="100000"/>
              </a:lnSpc>
              <a:spcBef>
                <a:spcPts val="479"/>
              </a:spcBef>
              <a:tabLst>
                <a:tab algn="l" pos="0"/>
              </a:tabLst>
            </a:pPr>
            <a:r>
              <a:rPr b="0" lang="en-US" sz="2600" spc="-1" strike="noStrike">
                <a:solidFill>
                  <a:srgbClr val="8b8b8b"/>
                </a:solidFill>
                <a:latin typeface="Nimbus Roman"/>
                <a:ea typeface="맑은 고딕"/>
              </a:rPr>
              <a:t>2021_BEP</a:t>
            </a:r>
            <a:endParaRPr b="0" lang="en-US" sz="2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CustomShape 1"/>
          <p:cNvSpPr/>
          <p:nvPr/>
        </p:nvSpPr>
        <p:spPr>
          <a:xfrm>
            <a:off x="1097280" y="274680"/>
            <a:ext cx="6146640" cy="132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0" name="CustomShape 2"/>
          <p:cNvSpPr/>
          <p:nvPr/>
        </p:nvSpPr>
        <p:spPr>
          <a:xfrm>
            <a:off x="822960" y="2468880"/>
            <a:ext cx="7131600" cy="3108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5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Nimbus Roman"/>
                <a:ea typeface="DejaVu Sans"/>
              </a:rPr>
              <a:t> 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21" name="" descr=""/>
          <p:cNvPicPr/>
          <p:nvPr/>
        </p:nvPicPr>
        <p:blipFill>
          <a:blip r:embed="rId1"/>
          <a:stretch/>
        </p:blipFill>
        <p:spPr>
          <a:xfrm>
            <a:off x="912960" y="1005840"/>
            <a:ext cx="7041960" cy="50288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CustomShape 1"/>
          <p:cNvSpPr/>
          <p:nvPr/>
        </p:nvSpPr>
        <p:spPr>
          <a:xfrm>
            <a:off x="1097280" y="274680"/>
            <a:ext cx="6146640" cy="132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3" name="CustomShape 2"/>
          <p:cNvSpPr/>
          <p:nvPr/>
        </p:nvSpPr>
        <p:spPr>
          <a:xfrm>
            <a:off x="822960" y="2468880"/>
            <a:ext cx="7131600" cy="3108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5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Nimbus Roman"/>
                <a:ea typeface="DejaVu Sans"/>
              </a:rPr>
              <a:t> 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24" name="" descr=""/>
          <p:cNvPicPr/>
          <p:nvPr/>
        </p:nvPicPr>
        <p:blipFill>
          <a:blip r:embed="rId1"/>
          <a:stretch/>
        </p:blipFill>
        <p:spPr>
          <a:xfrm>
            <a:off x="1211760" y="914400"/>
            <a:ext cx="6651720" cy="53946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CustomShape 1"/>
          <p:cNvSpPr/>
          <p:nvPr/>
        </p:nvSpPr>
        <p:spPr>
          <a:xfrm>
            <a:off x="1097280" y="274680"/>
            <a:ext cx="6146640" cy="132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6" name="CustomShape 2"/>
          <p:cNvSpPr/>
          <p:nvPr/>
        </p:nvSpPr>
        <p:spPr>
          <a:xfrm>
            <a:off x="822960" y="2468880"/>
            <a:ext cx="7131600" cy="3108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5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Nimbus Roman"/>
                <a:ea typeface="DejaVu Sans"/>
              </a:rPr>
              <a:t> 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27" name="" descr=""/>
          <p:cNvPicPr/>
          <p:nvPr/>
        </p:nvPicPr>
        <p:blipFill>
          <a:blip r:embed="rId1"/>
          <a:stretch/>
        </p:blipFill>
        <p:spPr>
          <a:xfrm>
            <a:off x="932040" y="941400"/>
            <a:ext cx="6931440" cy="48189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CustomShape 1"/>
          <p:cNvSpPr/>
          <p:nvPr/>
        </p:nvSpPr>
        <p:spPr>
          <a:xfrm>
            <a:off x="1097280" y="274680"/>
            <a:ext cx="6146640" cy="132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000" spc="-1" strike="noStrike">
                <a:solidFill>
                  <a:srgbClr val="000000"/>
                </a:solidFill>
                <a:latin typeface="Nimbus Roman"/>
                <a:ea typeface="맑은 고딕"/>
              </a:rPr>
              <a:t>Assignment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129" name="CustomShape 2"/>
          <p:cNvSpPr/>
          <p:nvPr/>
        </p:nvSpPr>
        <p:spPr>
          <a:xfrm>
            <a:off x="365760" y="2011680"/>
            <a:ext cx="8319240" cy="3748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343080" indent="-341280" algn="just">
              <a:lnSpc>
                <a:spcPct val="100000"/>
              </a:lnSpc>
              <a:spcBef>
                <a:spcPts val="924"/>
              </a:spcBef>
              <a:spcAft>
                <a:spcPts val="283"/>
              </a:spcAft>
              <a:buClr>
                <a:srgbClr val="000000"/>
              </a:buClr>
              <a:buFont typeface="Arial"/>
              <a:buChar char="•"/>
            </a:pPr>
            <a:r>
              <a:rPr b="0" lang="en-US" sz="1400" spc="-1" strike="noStrike">
                <a:solidFill>
                  <a:srgbClr val="000000"/>
                </a:solidFill>
                <a:latin typeface="Nimbus Roman"/>
                <a:ea typeface="DejaVu Sans"/>
              </a:rPr>
              <a:t> </a:t>
            </a:r>
            <a:endParaRPr b="0" lang="en-US" sz="1400" spc="-1" strike="noStrike">
              <a:latin typeface="Arial"/>
            </a:endParaRPr>
          </a:p>
          <a:p>
            <a:pPr marL="343080" indent="-341280" algn="just">
              <a:lnSpc>
                <a:spcPct val="150000"/>
              </a:lnSpc>
              <a:spcBef>
                <a:spcPts val="1417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1500" spc="-1" strike="noStrike">
                <a:solidFill>
                  <a:srgbClr val="000000"/>
                </a:solidFill>
                <a:latin typeface="Nimbus Roman"/>
                <a:ea typeface="DejaVu Sans"/>
              </a:rPr>
              <a:t> 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130" name="CustomShape 3"/>
          <p:cNvSpPr/>
          <p:nvPr/>
        </p:nvSpPr>
        <p:spPr>
          <a:xfrm>
            <a:off x="822960" y="2468880"/>
            <a:ext cx="7131600" cy="3108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5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Nimbus Roman"/>
                <a:ea typeface="DejaVu Sans"/>
              </a:rPr>
              <a:t>Pick a random image and generate its Salency map. https://www.pyimagesearch.com/2018/07/16/opencv-saliency-detection/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Nimbus Roman"/>
                <a:ea typeface="DejaVu Sans"/>
              </a:rPr>
              <a:t> 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CustomShape 1"/>
          <p:cNvSpPr/>
          <p:nvPr/>
        </p:nvSpPr>
        <p:spPr>
          <a:xfrm>
            <a:off x="1075680" y="2241000"/>
            <a:ext cx="6146640" cy="132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2600" spc="-1" strike="noStrike">
                <a:solidFill>
                  <a:srgbClr val="000000"/>
                </a:solidFill>
                <a:latin typeface="Nimbus Roman"/>
                <a:ea typeface="DejaVu Sans"/>
              </a:rPr>
              <a:t>Thank You</a:t>
            </a:r>
            <a:endParaRPr b="0" lang="en-US" sz="2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CustomShape 1"/>
          <p:cNvSpPr/>
          <p:nvPr/>
        </p:nvSpPr>
        <p:spPr>
          <a:xfrm>
            <a:off x="1097280" y="274680"/>
            <a:ext cx="6146640" cy="132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6" name="CustomShape 2"/>
          <p:cNvSpPr/>
          <p:nvPr/>
        </p:nvSpPr>
        <p:spPr>
          <a:xfrm>
            <a:off x="822960" y="2468880"/>
            <a:ext cx="7131600" cy="3108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5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Nimbus Roman"/>
                <a:ea typeface="DejaVu Sans"/>
              </a:rPr>
              <a:t> 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97" name="" descr=""/>
          <p:cNvPicPr/>
          <p:nvPr/>
        </p:nvPicPr>
        <p:blipFill>
          <a:blip r:embed="rId1"/>
          <a:stretch/>
        </p:blipFill>
        <p:spPr>
          <a:xfrm>
            <a:off x="828000" y="862560"/>
            <a:ext cx="7309800" cy="48978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CustomShape 1"/>
          <p:cNvSpPr/>
          <p:nvPr/>
        </p:nvSpPr>
        <p:spPr>
          <a:xfrm>
            <a:off x="1097280" y="274680"/>
            <a:ext cx="6146640" cy="132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9" name="CustomShape 2"/>
          <p:cNvSpPr/>
          <p:nvPr/>
        </p:nvSpPr>
        <p:spPr>
          <a:xfrm>
            <a:off x="822960" y="2468880"/>
            <a:ext cx="7131600" cy="3108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5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Nimbus Roman"/>
                <a:ea typeface="DejaVu Sans"/>
              </a:rPr>
              <a:t> 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00" name="" descr=""/>
          <p:cNvPicPr/>
          <p:nvPr/>
        </p:nvPicPr>
        <p:blipFill>
          <a:blip r:embed="rId1"/>
          <a:stretch/>
        </p:blipFill>
        <p:spPr>
          <a:xfrm>
            <a:off x="947880" y="1005840"/>
            <a:ext cx="7372800" cy="50288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CustomShape 1"/>
          <p:cNvSpPr/>
          <p:nvPr/>
        </p:nvSpPr>
        <p:spPr>
          <a:xfrm>
            <a:off x="1097280" y="274680"/>
            <a:ext cx="6146640" cy="132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2" name="CustomShape 2"/>
          <p:cNvSpPr/>
          <p:nvPr/>
        </p:nvSpPr>
        <p:spPr>
          <a:xfrm>
            <a:off x="822960" y="2468880"/>
            <a:ext cx="7131600" cy="3108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5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Nimbus Roman"/>
                <a:ea typeface="DejaVu Sans"/>
              </a:rPr>
              <a:t> 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03" name="" descr=""/>
          <p:cNvPicPr/>
          <p:nvPr/>
        </p:nvPicPr>
        <p:blipFill>
          <a:blip r:embed="rId1"/>
          <a:stretch/>
        </p:blipFill>
        <p:spPr>
          <a:xfrm>
            <a:off x="822960" y="1188720"/>
            <a:ext cx="7302960" cy="49374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CustomShape 1"/>
          <p:cNvSpPr/>
          <p:nvPr/>
        </p:nvSpPr>
        <p:spPr>
          <a:xfrm>
            <a:off x="1097280" y="274680"/>
            <a:ext cx="6146640" cy="132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5" name="CustomShape 2"/>
          <p:cNvSpPr/>
          <p:nvPr/>
        </p:nvSpPr>
        <p:spPr>
          <a:xfrm>
            <a:off x="822960" y="2468880"/>
            <a:ext cx="7131600" cy="3108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5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Nimbus Roman"/>
                <a:ea typeface="DejaVu Sans"/>
              </a:rPr>
              <a:t> 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06" name="Picture 4" descr=""/>
          <p:cNvPicPr/>
          <p:nvPr/>
        </p:nvPicPr>
        <p:blipFill>
          <a:blip r:embed="rId1"/>
          <a:stretch/>
        </p:blipFill>
        <p:spPr>
          <a:xfrm>
            <a:off x="1582560" y="1188720"/>
            <a:ext cx="5366520" cy="45252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CustomShape 1"/>
          <p:cNvSpPr/>
          <p:nvPr/>
        </p:nvSpPr>
        <p:spPr>
          <a:xfrm>
            <a:off x="1097280" y="274680"/>
            <a:ext cx="6146640" cy="132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8" name="CustomShape 2"/>
          <p:cNvSpPr/>
          <p:nvPr/>
        </p:nvSpPr>
        <p:spPr>
          <a:xfrm>
            <a:off x="822960" y="2468880"/>
            <a:ext cx="7131600" cy="3108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5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Nimbus Roman"/>
                <a:ea typeface="DejaVu Sans"/>
              </a:rPr>
              <a:t> 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09" name="" descr=""/>
          <p:cNvPicPr/>
          <p:nvPr/>
        </p:nvPicPr>
        <p:blipFill>
          <a:blip r:embed="rId1"/>
          <a:stretch/>
        </p:blipFill>
        <p:spPr>
          <a:xfrm>
            <a:off x="1097280" y="731520"/>
            <a:ext cx="7131960" cy="5345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CustomShape 1"/>
          <p:cNvSpPr/>
          <p:nvPr/>
        </p:nvSpPr>
        <p:spPr>
          <a:xfrm>
            <a:off x="1097280" y="274680"/>
            <a:ext cx="6146640" cy="132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1" name="CustomShape 2"/>
          <p:cNvSpPr/>
          <p:nvPr/>
        </p:nvSpPr>
        <p:spPr>
          <a:xfrm>
            <a:off x="822960" y="2468880"/>
            <a:ext cx="7131600" cy="3108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5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Nimbus Roman"/>
                <a:ea typeface="DejaVu Sans"/>
              </a:rPr>
              <a:t> 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12" name="" descr=""/>
          <p:cNvPicPr/>
          <p:nvPr/>
        </p:nvPicPr>
        <p:blipFill>
          <a:blip r:embed="rId1"/>
          <a:stretch/>
        </p:blipFill>
        <p:spPr>
          <a:xfrm>
            <a:off x="640080" y="822960"/>
            <a:ext cx="7497720" cy="53668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CustomShape 1"/>
          <p:cNvSpPr/>
          <p:nvPr/>
        </p:nvSpPr>
        <p:spPr>
          <a:xfrm>
            <a:off x="1097280" y="274680"/>
            <a:ext cx="6146640" cy="132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4" name="CustomShape 2"/>
          <p:cNvSpPr/>
          <p:nvPr/>
        </p:nvSpPr>
        <p:spPr>
          <a:xfrm>
            <a:off x="822960" y="2468880"/>
            <a:ext cx="7131600" cy="3108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5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Nimbus Roman"/>
                <a:ea typeface="DejaVu Sans"/>
              </a:rPr>
              <a:t> 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15" name="" descr=""/>
          <p:cNvPicPr/>
          <p:nvPr/>
        </p:nvPicPr>
        <p:blipFill>
          <a:blip r:embed="rId1"/>
          <a:stretch/>
        </p:blipFill>
        <p:spPr>
          <a:xfrm>
            <a:off x="640080" y="822960"/>
            <a:ext cx="7709760" cy="54860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CustomShape 1"/>
          <p:cNvSpPr/>
          <p:nvPr/>
        </p:nvSpPr>
        <p:spPr>
          <a:xfrm>
            <a:off x="1097280" y="274680"/>
            <a:ext cx="6146640" cy="132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7" name="CustomShape 2"/>
          <p:cNvSpPr/>
          <p:nvPr/>
        </p:nvSpPr>
        <p:spPr>
          <a:xfrm>
            <a:off x="822960" y="2468880"/>
            <a:ext cx="7131600" cy="3108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5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Nimbus Roman"/>
                <a:ea typeface="DejaVu Sans"/>
              </a:rPr>
              <a:t> 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18" name="" descr=""/>
          <p:cNvPicPr/>
          <p:nvPr/>
        </p:nvPicPr>
        <p:blipFill>
          <a:blip r:embed="rId1"/>
          <a:stretch/>
        </p:blipFill>
        <p:spPr>
          <a:xfrm>
            <a:off x="731520" y="678960"/>
            <a:ext cx="7830360" cy="55386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83</TotalTime>
  <Application>LibreOffice/6.4.7.2$Linux_X86_64 LibreOffice_project/40$Build-2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2014-07-16T06:16:52Z</dcterms:created>
  <dc:creator>Jong Hong</dc:creator>
  <dc:description/>
  <dc:language>en-US</dc:language>
  <cp:lastModifiedBy/>
  <dcterms:modified xsi:type="dcterms:W3CDTF">2021-09-03T16:40:02Z</dcterms:modified>
  <cp:revision>1345</cp:revision>
  <dc:subject/>
  <dc:title>PowerPoint 프레젠테이션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12.0000</vt:lpwstr>
  </property>
  <property fmtid="{D5CDD505-2E9C-101B-9397-08002B2CF9AE}" pid="3" name="HiddenSlides">
    <vt:i4>0</vt:i4>
  </property>
  <property fmtid="{D5CDD505-2E9C-101B-9397-08002B2CF9AE}" pid="4" name="MMClips">
    <vt:i4>0</vt:i4>
  </property>
  <property fmtid="{D5CDD505-2E9C-101B-9397-08002B2CF9AE}" pid="5" name="Notes">
    <vt:i4>7</vt:i4>
  </property>
  <property fmtid="{D5CDD505-2E9C-101B-9397-08002B2CF9AE}" pid="6" name="PresentationFormat">
    <vt:lpwstr>화면 슬라이드 쇼(4:3)</vt:lpwstr>
  </property>
  <property fmtid="{D5CDD505-2E9C-101B-9397-08002B2CF9AE}" pid="7" name="Slides">
    <vt:i4>14</vt:i4>
  </property>
  <property fmtid="{D5CDD505-2E9C-101B-9397-08002B2CF9AE}" pid="8" name="version">
    <vt:lpwstr>1000.0000.01</vt:lpwstr>
  </property>
</Properties>
</file>